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Nuni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Nunito-bold.fntdata"/><Relationship Id="rId23" Type="http://schemas.openxmlformats.org/officeDocument/2006/relationships/slide" Target="slides/slide18.xml"/><Relationship Id="rId45"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Nunito-boldItalic.fntdata"/><Relationship Id="rId25" Type="http://schemas.openxmlformats.org/officeDocument/2006/relationships/slide" Target="slides/slide20.xml"/><Relationship Id="rId47" Type="http://schemas.openxmlformats.org/officeDocument/2006/relationships/font" Target="fonts/Nuni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cd18d6a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cd18d6a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bad5a17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bad5a179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4d6248a4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4d6248a4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4d6248a4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4d6248a4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bad5a179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bad5a179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4d6248a4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4d6248a4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3068995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306899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bad5a179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bad5a179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bad5a179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bad5a179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30689951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30689951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3068995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3068995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c32a42fc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c32a42fc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bad5a179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bad5a179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30689951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30689951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bad5a179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bad5a179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30689951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30689951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3068995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3068995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bad5a179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bad5a179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30689951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30689951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30689951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30689951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30689951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30689951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30689951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30689951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c32a42fc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c32a42fc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30689951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30689951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30689951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30689951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30689951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30689951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30689951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30689951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30689951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3068995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3068995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3068995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30689951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30689951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30689951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c30689951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30689951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30689951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bf97ad85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bf97ad85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bad5a179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bad5a179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bad5a17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bad5a17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f5876db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f5876db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bf97ad8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bf97ad8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bf97ad8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bf97ad8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4d6248a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4d6248a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3">
            <a:alphaModFix/>
          </a:blip>
          <a:stretch>
            <a:fillRect/>
          </a:stretch>
        </p:blipFill>
        <p:spPr>
          <a:xfrm>
            <a:off x="203500" y="217525"/>
            <a:ext cx="8736225" cy="4722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661500" y="498150"/>
            <a:ext cx="5775300" cy="567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Carga de imágenes Train </a:t>
            </a:r>
            <a:endParaRPr/>
          </a:p>
        </p:txBody>
      </p:sp>
      <p:pic>
        <p:nvPicPr>
          <p:cNvPr id="193" name="Google Shape;193;p22"/>
          <p:cNvPicPr preferRelativeResize="0"/>
          <p:nvPr/>
        </p:nvPicPr>
        <p:blipFill>
          <a:blip r:embed="rId3">
            <a:alphaModFix/>
          </a:blip>
          <a:stretch>
            <a:fillRect/>
          </a:stretch>
        </p:blipFill>
        <p:spPr>
          <a:xfrm>
            <a:off x="4331375" y="1235625"/>
            <a:ext cx="3842075" cy="1069650"/>
          </a:xfrm>
          <a:prstGeom prst="rect">
            <a:avLst/>
          </a:prstGeom>
          <a:noFill/>
          <a:ln>
            <a:noFill/>
          </a:ln>
        </p:spPr>
      </p:pic>
      <p:pic>
        <p:nvPicPr>
          <p:cNvPr id="194" name="Google Shape;194;p22"/>
          <p:cNvPicPr preferRelativeResize="0"/>
          <p:nvPr/>
        </p:nvPicPr>
        <p:blipFill>
          <a:blip r:embed="rId4">
            <a:alphaModFix/>
          </a:blip>
          <a:stretch>
            <a:fillRect/>
          </a:stretch>
        </p:blipFill>
        <p:spPr>
          <a:xfrm>
            <a:off x="1245500" y="2571750"/>
            <a:ext cx="6927949" cy="2078325"/>
          </a:xfrm>
          <a:prstGeom prst="rect">
            <a:avLst/>
          </a:prstGeom>
          <a:noFill/>
          <a:ln>
            <a:noFill/>
          </a:ln>
        </p:spPr>
      </p:pic>
      <p:sp>
        <p:nvSpPr>
          <p:cNvPr id="195" name="Google Shape;195;p22"/>
          <p:cNvSpPr txBox="1"/>
          <p:nvPr/>
        </p:nvSpPr>
        <p:spPr>
          <a:xfrm>
            <a:off x="1245500" y="1187700"/>
            <a:ext cx="28452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Calibri"/>
                <a:ea typeface="Calibri"/>
                <a:cs typeface="Calibri"/>
                <a:sym typeface="Calibri"/>
              </a:rPr>
              <a:t>S</a:t>
            </a:r>
            <a:r>
              <a:rPr lang="es">
                <a:latin typeface="Calibri"/>
                <a:ea typeface="Calibri"/>
                <a:cs typeface="Calibri"/>
                <a:sym typeface="Calibri"/>
              </a:rPr>
              <a:t>e crearán 2 listas, en una se guardarán las imágenes originales del dataset y en la otra el resultado del data augmentation más las imágenes originales.</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661500" y="498150"/>
            <a:ext cx="5832600" cy="636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Carga de imágenes Train</a:t>
            </a:r>
            <a:endParaRPr/>
          </a:p>
        </p:txBody>
      </p:sp>
      <p:pic>
        <p:nvPicPr>
          <p:cNvPr id="201" name="Google Shape;201;p23"/>
          <p:cNvPicPr preferRelativeResize="0"/>
          <p:nvPr/>
        </p:nvPicPr>
        <p:blipFill>
          <a:blip r:embed="rId3">
            <a:alphaModFix/>
          </a:blip>
          <a:stretch>
            <a:fillRect/>
          </a:stretch>
        </p:blipFill>
        <p:spPr>
          <a:xfrm>
            <a:off x="3681675" y="1180250"/>
            <a:ext cx="4706336" cy="3365025"/>
          </a:xfrm>
          <a:prstGeom prst="rect">
            <a:avLst/>
          </a:prstGeom>
          <a:noFill/>
          <a:ln>
            <a:noFill/>
          </a:ln>
        </p:spPr>
      </p:pic>
      <p:sp>
        <p:nvSpPr>
          <p:cNvPr id="202" name="Google Shape;202;p23"/>
          <p:cNvSpPr txBox="1"/>
          <p:nvPr/>
        </p:nvSpPr>
        <p:spPr>
          <a:xfrm>
            <a:off x="710450" y="1477513"/>
            <a:ext cx="27765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Calibri"/>
                <a:ea typeface="Calibri"/>
                <a:cs typeface="Calibri"/>
                <a:sym typeface="Calibri"/>
              </a:rPr>
              <a:t>En la clase ModerateDemented (clase 1) se tenía el problema que la cantidad de imágenes disponibles era solo de 52, por esta razón para esta clase usamos los métodos de aumento de datos que se explicaron anteriormente.</a:t>
            </a:r>
            <a:endParaRPr>
              <a:latin typeface="Calibri"/>
              <a:ea typeface="Calibri"/>
              <a:cs typeface="Calibri"/>
              <a:sym typeface="Calibri"/>
            </a:endParaRPr>
          </a:p>
          <a:p>
            <a:pPr indent="0" lvl="0" marL="0" rtl="0" algn="just">
              <a:spcBef>
                <a:spcPts val="0"/>
              </a:spcBef>
              <a:spcAft>
                <a:spcPts val="0"/>
              </a:spcAft>
              <a:buNone/>
            </a:pPr>
            <a:r>
              <a:t/>
            </a:r>
            <a:endParaRPr>
              <a:latin typeface="Calibri"/>
              <a:ea typeface="Calibri"/>
              <a:cs typeface="Calibri"/>
              <a:sym typeface="Calibri"/>
            </a:endParaRPr>
          </a:p>
          <a:p>
            <a:pPr indent="0" lvl="0" marL="0" rtl="0" algn="just">
              <a:spcBef>
                <a:spcPts val="0"/>
              </a:spcBef>
              <a:spcAft>
                <a:spcPts val="0"/>
              </a:spcAft>
              <a:buNone/>
            </a:pPr>
            <a:r>
              <a:rPr lang="es">
                <a:latin typeface="Calibri"/>
                <a:ea typeface="Calibri"/>
                <a:cs typeface="Calibri"/>
                <a:sym typeface="Calibri"/>
              </a:rPr>
              <a:t>Para el efecto espejo se hizo uso de la función </a:t>
            </a:r>
            <a:r>
              <a:rPr b="1" lang="es">
                <a:latin typeface="Calibri"/>
                <a:ea typeface="Calibri"/>
                <a:cs typeface="Calibri"/>
                <a:sym typeface="Calibri"/>
              </a:rPr>
              <a:t>np.fliplr </a:t>
            </a:r>
            <a:r>
              <a:rPr lang="es">
                <a:latin typeface="Calibri"/>
                <a:ea typeface="Calibri"/>
                <a:cs typeface="Calibri"/>
                <a:sym typeface="Calibri"/>
              </a:rPr>
              <a:t>y una </a:t>
            </a:r>
            <a:r>
              <a:rPr b="1" lang="es">
                <a:latin typeface="Calibri"/>
                <a:ea typeface="Calibri"/>
                <a:cs typeface="Calibri"/>
                <a:sym typeface="Calibri"/>
              </a:rPr>
              <a:t>matriz de rotación</a:t>
            </a:r>
            <a:r>
              <a:rPr lang="es">
                <a:latin typeface="Calibri"/>
                <a:ea typeface="Calibri"/>
                <a:cs typeface="Calibri"/>
                <a:sym typeface="Calibri"/>
              </a:rPr>
              <a:t> para el caso de la rotación a diferentes ángulos.</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4"/>
          <p:cNvPicPr preferRelativeResize="0"/>
          <p:nvPr/>
        </p:nvPicPr>
        <p:blipFill rotWithShape="1">
          <a:blip r:embed="rId3">
            <a:alphaModFix/>
          </a:blip>
          <a:srcRect b="0" l="36032" r="0" t="0"/>
          <a:stretch/>
        </p:blipFill>
        <p:spPr>
          <a:xfrm>
            <a:off x="5901462" y="2360225"/>
            <a:ext cx="1578075" cy="1615375"/>
          </a:xfrm>
          <a:prstGeom prst="rect">
            <a:avLst/>
          </a:prstGeom>
          <a:noFill/>
          <a:ln>
            <a:noFill/>
          </a:ln>
        </p:spPr>
      </p:pic>
      <p:pic>
        <p:nvPicPr>
          <p:cNvPr id="208" name="Google Shape;208;p24"/>
          <p:cNvPicPr preferRelativeResize="0"/>
          <p:nvPr/>
        </p:nvPicPr>
        <p:blipFill>
          <a:blip r:embed="rId4">
            <a:alphaModFix/>
          </a:blip>
          <a:stretch>
            <a:fillRect/>
          </a:stretch>
        </p:blipFill>
        <p:spPr>
          <a:xfrm>
            <a:off x="1664450" y="2700000"/>
            <a:ext cx="1724950" cy="1181450"/>
          </a:xfrm>
          <a:prstGeom prst="rect">
            <a:avLst/>
          </a:prstGeom>
          <a:noFill/>
          <a:ln>
            <a:noFill/>
          </a:ln>
        </p:spPr>
      </p:pic>
      <p:sp>
        <p:nvSpPr>
          <p:cNvPr id="209" name="Google Shape;209;p24"/>
          <p:cNvSpPr txBox="1"/>
          <p:nvPr/>
        </p:nvSpPr>
        <p:spPr>
          <a:xfrm>
            <a:off x="1042725" y="928150"/>
            <a:ext cx="743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Al finalizar de cargar las 4 clases de nuestro dataset y aplicar los </a:t>
            </a:r>
            <a:r>
              <a:rPr lang="es"/>
              <a:t>métodos</a:t>
            </a:r>
            <a:r>
              <a:rPr lang="es"/>
              <a:t> de data </a:t>
            </a:r>
            <a:r>
              <a:rPr lang="es"/>
              <a:t>augmentation</a:t>
            </a:r>
            <a:r>
              <a:rPr lang="es"/>
              <a:t> en las clases que fuera necesario obtenemos los siguientes resultados:</a:t>
            </a:r>
            <a:endParaRPr/>
          </a:p>
        </p:txBody>
      </p:sp>
      <p:pic>
        <p:nvPicPr>
          <p:cNvPr id="210" name="Google Shape;210;p24"/>
          <p:cNvPicPr preferRelativeResize="0"/>
          <p:nvPr/>
        </p:nvPicPr>
        <p:blipFill rotWithShape="1">
          <a:blip r:embed="rId5">
            <a:alphaModFix/>
          </a:blip>
          <a:srcRect b="0" l="35136" r="0" t="0"/>
          <a:stretch/>
        </p:blipFill>
        <p:spPr>
          <a:xfrm>
            <a:off x="3601100" y="2454375"/>
            <a:ext cx="1628450" cy="1427075"/>
          </a:xfrm>
          <a:prstGeom prst="rect">
            <a:avLst/>
          </a:prstGeom>
          <a:noFill/>
          <a:ln>
            <a:noFill/>
          </a:ln>
        </p:spPr>
      </p:pic>
      <p:sp>
        <p:nvSpPr>
          <p:cNvPr id="211" name="Google Shape;211;p24"/>
          <p:cNvSpPr txBox="1"/>
          <p:nvPr/>
        </p:nvSpPr>
        <p:spPr>
          <a:xfrm>
            <a:off x="3741300" y="1898525"/>
            <a:ext cx="1380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Nunito"/>
                <a:ea typeface="Nunito"/>
                <a:cs typeface="Nunito"/>
                <a:sym typeface="Nunito"/>
              </a:rPr>
              <a:t>Originales</a:t>
            </a:r>
            <a:endParaRPr b="1" sz="200"/>
          </a:p>
        </p:txBody>
      </p:sp>
      <p:sp>
        <p:nvSpPr>
          <p:cNvPr id="212" name="Google Shape;212;p24"/>
          <p:cNvSpPr txBox="1"/>
          <p:nvPr/>
        </p:nvSpPr>
        <p:spPr>
          <a:xfrm>
            <a:off x="5346275" y="1898525"/>
            <a:ext cx="260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Nunito"/>
                <a:ea typeface="Nunito"/>
                <a:cs typeface="Nunito"/>
                <a:sym typeface="Nunito"/>
              </a:rPr>
              <a:t>Data </a:t>
            </a:r>
            <a:r>
              <a:rPr b="1" lang="es" sz="1800">
                <a:solidFill>
                  <a:schemeClr val="lt1"/>
                </a:solidFill>
                <a:latin typeface="Nunito"/>
                <a:ea typeface="Nunito"/>
                <a:cs typeface="Nunito"/>
                <a:sym typeface="Nunito"/>
              </a:rPr>
              <a:t>augmentation</a:t>
            </a:r>
            <a:endParaRPr b="1" sz="200">
              <a:latin typeface="Calibri"/>
              <a:ea typeface="Calibri"/>
              <a:cs typeface="Calibri"/>
              <a:sym typeface="Calibri"/>
            </a:endParaRPr>
          </a:p>
        </p:txBody>
      </p:sp>
      <p:sp>
        <p:nvSpPr>
          <p:cNvPr id="213" name="Google Shape;213;p24"/>
          <p:cNvSpPr txBox="1"/>
          <p:nvPr/>
        </p:nvSpPr>
        <p:spPr>
          <a:xfrm>
            <a:off x="1668050" y="1898525"/>
            <a:ext cx="119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Nunito"/>
                <a:ea typeface="Nunito"/>
                <a:cs typeface="Nunito"/>
                <a:sym typeface="Nunito"/>
              </a:rPr>
              <a:t>Clases</a:t>
            </a:r>
            <a:endParaRPr b="1" sz="1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670850" y="524650"/>
            <a:ext cx="5802300" cy="514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Permutación y visualización</a:t>
            </a:r>
            <a:r>
              <a:rPr lang="es"/>
              <a:t> </a:t>
            </a:r>
            <a:endParaRPr/>
          </a:p>
        </p:txBody>
      </p:sp>
      <p:sp>
        <p:nvSpPr>
          <p:cNvPr id="219" name="Google Shape;219;p25"/>
          <p:cNvSpPr txBox="1"/>
          <p:nvPr>
            <p:ph idx="1" type="body"/>
          </p:nvPr>
        </p:nvSpPr>
        <p:spPr>
          <a:xfrm>
            <a:off x="505725" y="1369325"/>
            <a:ext cx="3046500" cy="12024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lang="es"/>
              <a:t>Realizamos una permutación a los datos para poder trabajar posteriormente con los estimadores, </a:t>
            </a:r>
            <a:r>
              <a:rPr lang="es"/>
              <a:t>también</a:t>
            </a:r>
            <a:r>
              <a:rPr lang="es"/>
              <a:t> se visualiza un poco del contenido del dataset que vamos a trabajar.  </a:t>
            </a:r>
            <a:endParaRPr/>
          </a:p>
        </p:txBody>
      </p:sp>
      <p:pic>
        <p:nvPicPr>
          <p:cNvPr id="220" name="Google Shape;220;p25"/>
          <p:cNvPicPr preferRelativeResize="0"/>
          <p:nvPr/>
        </p:nvPicPr>
        <p:blipFill>
          <a:blip r:embed="rId3">
            <a:alphaModFix/>
          </a:blip>
          <a:stretch>
            <a:fillRect/>
          </a:stretch>
        </p:blipFill>
        <p:spPr>
          <a:xfrm>
            <a:off x="3609575" y="1461000"/>
            <a:ext cx="5059104" cy="2976650"/>
          </a:xfrm>
          <a:prstGeom prst="rect">
            <a:avLst/>
          </a:prstGeom>
          <a:noFill/>
          <a:ln>
            <a:noFill/>
          </a:ln>
        </p:spPr>
      </p:pic>
      <p:pic>
        <p:nvPicPr>
          <p:cNvPr id="221" name="Google Shape;221;p25"/>
          <p:cNvPicPr preferRelativeResize="0"/>
          <p:nvPr/>
        </p:nvPicPr>
        <p:blipFill>
          <a:blip r:embed="rId4">
            <a:alphaModFix/>
          </a:blip>
          <a:stretch>
            <a:fillRect/>
          </a:stretch>
        </p:blipFill>
        <p:spPr>
          <a:xfrm>
            <a:off x="595850" y="2843875"/>
            <a:ext cx="2818825" cy="1304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6"/>
          <p:cNvPicPr preferRelativeResize="0"/>
          <p:nvPr/>
        </p:nvPicPr>
        <p:blipFill>
          <a:blip r:embed="rId3">
            <a:alphaModFix/>
          </a:blip>
          <a:stretch>
            <a:fillRect/>
          </a:stretch>
        </p:blipFill>
        <p:spPr>
          <a:xfrm>
            <a:off x="2334525" y="2051100"/>
            <a:ext cx="4486549" cy="2243275"/>
          </a:xfrm>
          <a:prstGeom prst="rect">
            <a:avLst/>
          </a:prstGeom>
          <a:noFill/>
          <a:ln>
            <a:noFill/>
          </a:ln>
        </p:spPr>
      </p:pic>
      <p:sp>
        <p:nvSpPr>
          <p:cNvPr id="227" name="Google Shape;227;p26"/>
          <p:cNvSpPr txBox="1"/>
          <p:nvPr>
            <p:ph type="title"/>
          </p:nvPr>
        </p:nvSpPr>
        <p:spPr>
          <a:xfrm>
            <a:off x="1661500" y="498150"/>
            <a:ext cx="5832600" cy="636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Carga de imágenes Test</a:t>
            </a:r>
            <a:endParaRPr/>
          </a:p>
        </p:txBody>
      </p:sp>
      <p:sp>
        <p:nvSpPr>
          <p:cNvPr id="228" name="Google Shape;228;p26"/>
          <p:cNvSpPr txBox="1"/>
          <p:nvPr/>
        </p:nvSpPr>
        <p:spPr>
          <a:xfrm>
            <a:off x="1283500" y="1317725"/>
            <a:ext cx="68064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Calibri"/>
                <a:ea typeface="Calibri"/>
                <a:cs typeface="Calibri"/>
                <a:sym typeface="Calibri"/>
              </a:rPr>
              <a:t>A </a:t>
            </a:r>
            <a:r>
              <a:rPr lang="es">
                <a:latin typeface="Calibri"/>
                <a:ea typeface="Calibri"/>
                <a:cs typeface="Calibri"/>
                <a:sym typeface="Calibri"/>
              </a:rPr>
              <a:t>continuación</a:t>
            </a:r>
            <a:r>
              <a:rPr lang="es">
                <a:latin typeface="Calibri"/>
                <a:ea typeface="Calibri"/>
                <a:cs typeface="Calibri"/>
                <a:sym typeface="Calibri"/>
              </a:rPr>
              <a:t> se realizar el mismo proseso de cargar las </a:t>
            </a:r>
            <a:r>
              <a:rPr lang="es">
                <a:latin typeface="Calibri"/>
                <a:ea typeface="Calibri"/>
                <a:cs typeface="Calibri"/>
                <a:sym typeface="Calibri"/>
              </a:rPr>
              <a:t>imágenes</a:t>
            </a:r>
            <a:r>
              <a:rPr lang="es">
                <a:latin typeface="Calibri"/>
                <a:ea typeface="Calibri"/>
                <a:cs typeface="Calibri"/>
                <a:sym typeface="Calibri"/>
              </a:rPr>
              <a:t> de cada clase y permutación de los vectores pero en esta </a:t>
            </a:r>
            <a:r>
              <a:rPr lang="es">
                <a:latin typeface="Calibri"/>
                <a:ea typeface="Calibri"/>
                <a:cs typeface="Calibri"/>
                <a:sym typeface="Calibri"/>
              </a:rPr>
              <a:t>ocasión</a:t>
            </a:r>
            <a:r>
              <a:rPr lang="es">
                <a:latin typeface="Calibri"/>
                <a:ea typeface="Calibri"/>
                <a:cs typeface="Calibri"/>
                <a:sym typeface="Calibri"/>
              </a:rPr>
              <a:t> a las correspondientes a la parte de test.</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900"/>
              <a:t>Estimadores Utilizados y su comparación</a:t>
            </a:r>
            <a:endParaRPr sz="3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Gaussian NB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9"/>
          <p:cNvPicPr preferRelativeResize="0"/>
          <p:nvPr/>
        </p:nvPicPr>
        <p:blipFill rotWithShape="1">
          <a:blip r:embed="rId3">
            <a:alphaModFix/>
          </a:blip>
          <a:srcRect b="0" l="0" r="9755" t="0"/>
          <a:stretch/>
        </p:blipFill>
        <p:spPr>
          <a:xfrm>
            <a:off x="649025" y="2114625"/>
            <a:ext cx="3751796" cy="2421225"/>
          </a:xfrm>
          <a:prstGeom prst="rect">
            <a:avLst/>
          </a:prstGeom>
          <a:noFill/>
          <a:ln>
            <a:noFill/>
          </a:ln>
        </p:spPr>
      </p:pic>
      <p:sp>
        <p:nvSpPr>
          <p:cNvPr id="244" name="Google Shape;244;p29"/>
          <p:cNvSpPr txBox="1"/>
          <p:nvPr/>
        </p:nvSpPr>
        <p:spPr>
          <a:xfrm>
            <a:off x="1218750" y="620175"/>
            <a:ext cx="6706500" cy="1062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900">
                <a:latin typeface="Calibri"/>
                <a:ea typeface="Calibri"/>
                <a:cs typeface="Calibri"/>
                <a:sym typeface="Calibri"/>
              </a:rPr>
              <a:t>El primer estimador utilizado sería el Gaussian NB que no tiene un accuracy esperado y mejoró, aunque poco, con la realización del data augmentation.</a:t>
            </a:r>
            <a:endParaRPr sz="1900">
              <a:latin typeface="Calibri"/>
              <a:ea typeface="Calibri"/>
              <a:cs typeface="Calibri"/>
              <a:sym typeface="Calibri"/>
            </a:endParaRPr>
          </a:p>
        </p:txBody>
      </p:sp>
      <p:pic>
        <p:nvPicPr>
          <p:cNvPr id="245" name="Google Shape;245;p29"/>
          <p:cNvPicPr preferRelativeResize="0"/>
          <p:nvPr/>
        </p:nvPicPr>
        <p:blipFill>
          <a:blip r:embed="rId4">
            <a:alphaModFix/>
          </a:blip>
          <a:stretch>
            <a:fillRect/>
          </a:stretch>
        </p:blipFill>
        <p:spPr>
          <a:xfrm>
            <a:off x="4810925" y="2195200"/>
            <a:ext cx="3958075" cy="226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2133150" y="528300"/>
            <a:ext cx="4877700" cy="52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Gráfica</a:t>
            </a:r>
            <a:endParaRPr/>
          </a:p>
        </p:txBody>
      </p:sp>
      <p:pic>
        <p:nvPicPr>
          <p:cNvPr id="251" name="Google Shape;251;p30"/>
          <p:cNvPicPr preferRelativeResize="0"/>
          <p:nvPr/>
        </p:nvPicPr>
        <p:blipFill>
          <a:blip r:embed="rId3">
            <a:alphaModFix/>
          </a:blip>
          <a:stretch>
            <a:fillRect/>
          </a:stretch>
        </p:blipFill>
        <p:spPr>
          <a:xfrm>
            <a:off x="2232400" y="1548775"/>
            <a:ext cx="4679200" cy="3200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SVC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4"/>
          <p:cNvSpPr txBox="1"/>
          <p:nvPr>
            <p:ph type="title"/>
          </p:nvPr>
        </p:nvSpPr>
        <p:spPr>
          <a:xfrm>
            <a:off x="1359900" y="475950"/>
            <a:ext cx="6424200" cy="50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Alzheimer</a:t>
            </a:r>
            <a:endParaRPr/>
          </a:p>
        </p:txBody>
      </p:sp>
      <p:sp>
        <p:nvSpPr>
          <p:cNvPr id="134" name="Google Shape;134;p14"/>
          <p:cNvSpPr txBox="1"/>
          <p:nvPr>
            <p:ph idx="2" type="body"/>
          </p:nvPr>
        </p:nvSpPr>
        <p:spPr>
          <a:xfrm>
            <a:off x="701950" y="1113350"/>
            <a:ext cx="3565500" cy="363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444444"/>
                </a:solidFill>
                <a:highlight>
                  <a:srgbClr val="FFFFFF"/>
                </a:highlight>
                <a:latin typeface="Arial"/>
                <a:ea typeface="Arial"/>
                <a:cs typeface="Arial"/>
                <a:sym typeface="Arial"/>
              </a:rPr>
              <a:t>La enfermedad de Alzheimer es la forma más común de demencia entre las personas mayores. La demencia es un trastorno cerebral que afecta gravemente la capacidad de una persona de llevar a cabo sus actividades diarias.</a:t>
            </a:r>
            <a:endParaRPr>
              <a:solidFill>
                <a:srgbClr val="444444"/>
              </a:solidFill>
              <a:highlight>
                <a:srgbClr val="FFFFFF"/>
              </a:highlight>
              <a:latin typeface="Arial"/>
              <a:ea typeface="Arial"/>
              <a:cs typeface="Arial"/>
              <a:sym typeface="Arial"/>
            </a:endParaRPr>
          </a:p>
          <a:p>
            <a:pPr indent="0" lvl="0" marL="0" rtl="0" algn="just">
              <a:spcBef>
                <a:spcPts val="1500"/>
              </a:spcBef>
              <a:spcAft>
                <a:spcPts val="0"/>
              </a:spcAft>
              <a:buNone/>
            </a:pPr>
            <a:r>
              <a:rPr lang="es">
                <a:solidFill>
                  <a:srgbClr val="444444"/>
                </a:solidFill>
                <a:highlight>
                  <a:srgbClr val="FFFFFF"/>
                </a:highlight>
                <a:latin typeface="Arial"/>
                <a:ea typeface="Arial"/>
                <a:cs typeface="Arial"/>
                <a:sym typeface="Arial"/>
              </a:rPr>
              <a:t>El Alzheimer comienza lentamente. Primero afecta las partes del cerebro que controlan el pensamiento, la memoria y el lenguaje. </a:t>
            </a:r>
            <a:endParaRPr>
              <a:solidFill>
                <a:srgbClr val="444444"/>
              </a:solidFill>
              <a:highlight>
                <a:srgbClr val="FFFFFF"/>
              </a:highlight>
              <a:latin typeface="Arial"/>
              <a:ea typeface="Arial"/>
              <a:cs typeface="Arial"/>
              <a:sym typeface="Arial"/>
            </a:endParaRPr>
          </a:p>
          <a:p>
            <a:pPr indent="0" lvl="0" marL="0" rtl="0" algn="just">
              <a:spcBef>
                <a:spcPts val="1500"/>
              </a:spcBef>
              <a:spcAft>
                <a:spcPts val="0"/>
              </a:spcAft>
              <a:buNone/>
            </a:pPr>
            <a:r>
              <a:rPr lang="es">
                <a:solidFill>
                  <a:srgbClr val="444444"/>
                </a:solidFill>
                <a:highlight>
                  <a:srgbClr val="FFFFFF"/>
                </a:highlight>
                <a:latin typeface="Arial"/>
                <a:ea typeface="Arial"/>
                <a:cs typeface="Arial"/>
                <a:sym typeface="Arial"/>
              </a:rPr>
              <a:t>Las personas con el mal pueden tener dificultades para recordar cosas que ocurrieron en forma reciente o los nombres de personas que conocen. </a:t>
            </a:r>
            <a:endParaRPr>
              <a:solidFill>
                <a:srgbClr val="444444"/>
              </a:solidFill>
              <a:highlight>
                <a:srgbClr val="FFFFFF"/>
              </a:highlight>
              <a:latin typeface="Arial"/>
              <a:ea typeface="Arial"/>
              <a:cs typeface="Arial"/>
              <a:sym typeface="Arial"/>
            </a:endParaRPr>
          </a:p>
          <a:p>
            <a:pPr indent="0" lvl="0" marL="0" rtl="0" algn="just">
              <a:spcBef>
                <a:spcPts val="1500"/>
              </a:spcBef>
              <a:spcAft>
                <a:spcPts val="1200"/>
              </a:spcAft>
              <a:buNone/>
            </a:pPr>
            <a:r>
              <a:t/>
            </a:r>
            <a:endParaRPr>
              <a:latin typeface="Arial"/>
              <a:ea typeface="Arial"/>
              <a:cs typeface="Arial"/>
              <a:sym typeface="Arial"/>
            </a:endParaRPr>
          </a:p>
        </p:txBody>
      </p:sp>
      <p:pic>
        <p:nvPicPr>
          <p:cNvPr id="135" name="Google Shape;135;p14"/>
          <p:cNvPicPr preferRelativeResize="0"/>
          <p:nvPr/>
        </p:nvPicPr>
        <p:blipFill rotWithShape="1">
          <a:blip r:embed="rId3">
            <a:alphaModFix/>
          </a:blip>
          <a:srcRect b="0" l="11917" r="25687" t="0"/>
          <a:stretch/>
        </p:blipFill>
        <p:spPr>
          <a:xfrm>
            <a:off x="5013300" y="1419538"/>
            <a:ext cx="3699501" cy="3020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idx="1" type="body"/>
          </p:nvPr>
        </p:nvSpPr>
        <p:spPr>
          <a:xfrm>
            <a:off x="545400" y="325050"/>
            <a:ext cx="8053200" cy="8820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lang="es" sz="1600">
                <a:latin typeface="Arial"/>
                <a:ea typeface="Arial"/>
                <a:cs typeface="Arial"/>
                <a:sym typeface="Arial"/>
              </a:rPr>
              <a:t>Quisimos realizar un entrenamiento con el estimador mencionado para revisar su comportamiento y nos dio un puntaje aceptable pero lo más </a:t>
            </a:r>
            <a:r>
              <a:rPr lang="es" sz="1600">
                <a:latin typeface="Arial"/>
                <a:ea typeface="Arial"/>
                <a:cs typeface="Arial"/>
                <a:sym typeface="Arial"/>
              </a:rPr>
              <a:t>importante</a:t>
            </a:r>
            <a:r>
              <a:rPr lang="es" sz="1600">
                <a:latin typeface="Arial"/>
                <a:ea typeface="Arial"/>
                <a:cs typeface="Arial"/>
                <a:sym typeface="Arial"/>
              </a:rPr>
              <a:t> aquí es la matriz de confusión.</a:t>
            </a:r>
            <a:endParaRPr sz="1600">
              <a:latin typeface="Arial"/>
              <a:ea typeface="Arial"/>
              <a:cs typeface="Arial"/>
              <a:sym typeface="Arial"/>
            </a:endParaRPr>
          </a:p>
        </p:txBody>
      </p:sp>
      <p:pic>
        <p:nvPicPr>
          <p:cNvPr id="262" name="Google Shape;262;p32"/>
          <p:cNvPicPr preferRelativeResize="0"/>
          <p:nvPr/>
        </p:nvPicPr>
        <p:blipFill rotWithShape="1">
          <a:blip r:embed="rId3">
            <a:alphaModFix/>
          </a:blip>
          <a:srcRect b="0" l="0" r="50648" t="52178"/>
          <a:stretch/>
        </p:blipFill>
        <p:spPr>
          <a:xfrm>
            <a:off x="778375" y="2104850"/>
            <a:ext cx="3356175" cy="2328325"/>
          </a:xfrm>
          <a:prstGeom prst="rect">
            <a:avLst/>
          </a:prstGeom>
          <a:noFill/>
          <a:ln>
            <a:noFill/>
          </a:ln>
        </p:spPr>
      </p:pic>
      <p:sp>
        <p:nvSpPr>
          <p:cNvPr id="263" name="Google Shape;263;p32"/>
          <p:cNvSpPr txBox="1"/>
          <p:nvPr/>
        </p:nvSpPr>
        <p:spPr>
          <a:xfrm>
            <a:off x="1565300" y="1361325"/>
            <a:ext cx="1782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900">
                <a:latin typeface="Calibri"/>
                <a:ea typeface="Calibri"/>
                <a:cs typeface="Calibri"/>
                <a:sym typeface="Calibri"/>
              </a:rPr>
              <a:t>Datos Originales</a:t>
            </a:r>
            <a:endParaRPr sz="1900">
              <a:latin typeface="Calibri"/>
              <a:ea typeface="Calibri"/>
              <a:cs typeface="Calibri"/>
              <a:sym typeface="Calibri"/>
            </a:endParaRPr>
          </a:p>
        </p:txBody>
      </p:sp>
      <p:sp>
        <p:nvSpPr>
          <p:cNvPr id="264" name="Google Shape;264;p32"/>
          <p:cNvSpPr txBox="1"/>
          <p:nvPr/>
        </p:nvSpPr>
        <p:spPr>
          <a:xfrm>
            <a:off x="5521002" y="1361325"/>
            <a:ext cx="2113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900">
                <a:latin typeface="Calibri"/>
                <a:ea typeface="Calibri"/>
                <a:cs typeface="Calibri"/>
                <a:sym typeface="Calibri"/>
              </a:rPr>
              <a:t>Datos Aumentados</a:t>
            </a:r>
            <a:endParaRPr sz="1900">
              <a:latin typeface="Calibri"/>
              <a:ea typeface="Calibri"/>
              <a:cs typeface="Calibri"/>
              <a:sym typeface="Calibri"/>
            </a:endParaRPr>
          </a:p>
        </p:txBody>
      </p:sp>
      <p:pic>
        <p:nvPicPr>
          <p:cNvPr id="265" name="Google Shape;265;p32"/>
          <p:cNvPicPr preferRelativeResize="0"/>
          <p:nvPr/>
        </p:nvPicPr>
        <p:blipFill rotWithShape="1">
          <a:blip r:embed="rId4">
            <a:alphaModFix/>
          </a:blip>
          <a:srcRect b="60427" l="0" r="38045" t="0"/>
          <a:stretch/>
        </p:blipFill>
        <p:spPr>
          <a:xfrm>
            <a:off x="5596563" y="3027675"/>
            <a:ext cx="2313225" cy="882000"/>
          </a:xfrm>
          <a:prstGeom prst="rect">
            <a:avLst/>
          </a:prstGeom>
          <a:noFill/>
          <a:ln>
            <a:noFill/>
          </a:ln>
        </p:spPr>
      </p:pic>
      <p:pic>
        <p:nvPicPr>
          <p:cNvPr id="266" name="Google Shape;266;p32"/>
          <p:cNvPicPr preferRelativeResize="0"/>
          <p:nvPr/>
        </p:nvPicPr>
        <p:blipFill>
          <a:blip r:embed="rId5">
            <a:alphaModFix/>
          </a:blip>
          <a:stretch>
            <a:fillRect/>
          </a:stretch>
        </p:blipFill>
        <p:spPr>
          <a:xfrm>
            <a:off x="5372050" y="2280450"/>
            <a:ext cx="2762250" cy="466725"/>
          </a:xfrm>
          <a:prstGeom prst="rect">
            <a:avLst/>
          </a:prstGeom>
          <a:noFill/>
          <a:ln>
            <a:noFill/>
          </a:ln>
        </p:spPr>
      </p:pic>
      <p:pic>
        <p:nvPicPr>
          <p:cNvPr id="267" name="Google Shape;267;p32"/>
          <p:cNvPicPr preferRelativeResize="0"/>
          <p:nvPr/>
        </p:nvPicPr>
        <p:blipFill>
          <a:blip r:embed="rId6">
            <a:alphaModFix/>
          </a:blip>
          <a:stretch>
            <a:fillRect/>
          </a:stretch>
        </p:blipFill>
        <p:spPr>
          <a:xfrm>
            <a:off x="5433950" y="4233150"/>
            <a:ext cx="2638425" cy="20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4100"/>
              <a:t>Decision tree</a:t>
            </a:r>
            <a:endParaRPr sz="4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nvSpPr>
        <p:spPr>
          <a:xfrm>
            <a:off x="668400" y="513150"/>
            <a:ext cx="7807200" cy="115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2100">
                <a:latin typeface="Calibri"/>
                <a:ea typeface="Calibri"/>
                <a:cs typeface="Calibri"/>
                <a:sym typeface="Calibri"/>
              </a:rPr>
              <a:t>Este estimador ya tiene una mayor precisión y vemos que los datos aumentados están sirviendo para aumentar aún más el accuracy obtenido por los datos originales.</a:t>
            </a:r>
            <a:endParaRPr sz="2100">
              <a:latin typeface="Calibri"/>
              <a:ea typeface="Calibri"/>
              <a:cs typeface="Calibri"/>
              <a:sym typeface="Calibri"/>
            </a:endParaRPr>
          </a:p>
        </p:txBody>
      </p:sp>
      <p:pic>
        <p:nvPicPr>
          <p:cNvPr id="278" name="Google Shape;278;p34"/>
          <p:cNvPicPr preferRelativeResize="0"/>
          <p:nvPr/>
        </p:nvPicPr>
        <p:blipFill rotWithShape="1">
          <a:blip r:embed="rId3">
            <a:alphaModFix/>
          </a:blip>
          <a:srcRect b="20000" l="3787" r="5608" t="0"/>
          <a:stretch/>
        </p:blipFill>
        <p:spPr>
          <a:xfrm>
            <a:off x="668400" y="2390050"/>
            <a:ext cx="3951825" cy="1903850"/>
          </a:xfrm>
          <a:prstGeom prst="rect">
            <a:avLst/>
          </a:prstGeom>
          <a:noFill/>
          <a:ln>
            <a:noFill/>
          </a:ln>
        </p:spPr>
      </p:pic>
      <p:pic>
        <p:nvPicPr>
          <p:cNvPr id="279" name="Google Shape;279;p34"/>
          <p:cNvPicPr preferRelativeResize="0"/>
          <p:nvPr/>
        </p:nvPicPr>
        <p:blipFill rotWithShape="1">
          <a:blip r:embed="rId4">
            <a:alphaModFix/>
          </a:blip>
          <a:srcRect b="10450" l="0" r="0" t="0"/>
          <a:stretch/>
        </p:blipFill>
        <p:spPr>
          <a:xfrm>
            <a:off x="4734400" y="2447775"/>
            <a:ext cx="3863118" cy="1903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2133150" y="412900"/>
            <a:ext cx="4877700" cy="52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Gráfica</a:t>
            </a:r>
            <a:endParaRPr/>
          </a:p>
        </p:txBody>
      </p:sp>
      <p:pic>
        <p:nvPicPr>
          <p:cNvPr id="285" name="Google Shape;285;p35"/>
          <p:cNvPicPr preferRelativeResize="0"/>
          <p:nvPr/>
        </p:nvPicPr>
        <p:blipFill>
          <a:blip r:embed="rId3">
            <a:alphaModFix/>
          </a:blip>
          <a:stretch>
            <a:fillRect/>
          </a:stretch>
        </p:blipFill>
        <p:spPr>
          <a:xfrm>
            <a:off x="2151743" y="1096250"/>
            <a:ext cx="4840507" cy="3573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Random Forest Classifier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idx="1" type="body"/>
          </p:nvPr>
        </p:nvSpPr>
        <p:spPr>
          <a:xfrm>
            <a:off x="562475" y="432675"/>
            <a:ext cx="8062200" cy="13413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1018"/>
              <a:buNone/>
            </a:pPr>
            <a:r>
              <a:rPr lang="es" sz="1779"/>
              <a:t>Quisimos realizar un entrenamiento con el estimador mencionado para revisar su comportamiento y nos dio un puntaje bastante alto teniendo en cuenta la cantidad de imágenes para unas clases y con el aumento de datos tiene un aleve mejora, hasta el momento el mejor estimador para este proyecto.</a:t>
            </a:r>
            <a:endParaRPr sz="1779"/>
          </a:p>
        </p:txBody>
      </p:sp>
      <p:pic>
        <p:nvPicPr>
          <p:cNvPr id="296" name="Google Shape;296;p37"/>
          <p:cNvPicPr preferRelativeResize="0"/>
          <p:nvPr/>
        </p:nvPicPr>
        <p:blipFill>
          <a:blip r:embed="rId3">
            <a:alphaModFix/>
          </a:blip>
          <a:stretch>
            <a:fillRect/>
          </a:stretch>
        </p:blipFill>
        <p:spPr>
          <a:xfrm>
            <a:off x="562475" y="2272525"/>
            <a:ext cx="4009525" cy="2392351"/>
          </a:xfrm>
          <a:prstGeom prst="rect">
            <a:avLst/>
          </a:prstGeom>
          <a:noFill/>
          <a:ln>
            <a:noFill/>
          </a:ln>
        </p:spPr>
      </p:pic>
      <p:pic>
        <p:nvPicPr>
          <p:cNvPr id="297" name="Google Shape;297;p37"/>
          <p:cNvPicPr preferRelativeResize="0"/>
          <p:nvPr/>
        </p:nvPicPr>
        <p:blipFill>
          <a:blip r:embed="rId4">
            <a:alphaModFix/>
          </a:blip>
          <a:stretch>
            <a:fillRect/>
          </a:stretch>
        </p:blipFill>
        <p:spPr>
          <a:xfrm>
            <a:off x="4615150" y="2272525"/>
            <a:ext cx="4009525" cy="25724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2133150" y="528300"/>
            <a:ext cx="4877700" cy="52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Gráfica</a:t>
            </a:r>
            <a:endParaRPr/>
          </a:p>
        </p:txBody>
      </p:sp>
      <p:pic>
        <p:nvPicPr>
          <p:cNvPr id="303" name="Google Shape;303;p38"/>
          <p:cNvPicPr preferRelativeResize="0"/>
          <p:nvPr/>
        </p:nvPicPr>
        <p:blipFill>
          <a:blip r:embed="rId3">
            <a:alphaModFix/>
          </a:blip>
          <a:stretch>
            <a:fillRect/>
          </a:stretch>
        </p:blipFill>
        <p:spPr>
          <a:xfrm>
            <a:off x="2234813" y="1248675"/>
            <a:ext cx="4674375" cy="3516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1883259" y="17487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4700"/>
              <a:t>Pipeline</a:t>
            </a:r>
            <a:endParaRPr sz="4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idx="1" type="body"/>
          </p:nvPr>
        </p:nvSpPr>
        <p:spPr>
          <a:xfrm>
            <a:off x="562475" y="432675"/>
            <a:ext cx="8062200" cy="7932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1018"/>
              <a:buNone/>
            </a:pPr>
            <a:r>
              <a:rPr lang="es" sz="1779"/>
              <a:t>Por último tenemos el estimador pipeline que no varía mucho con los métodos aplicados y es bastante efectivo.</a:t>
            </a:r>
            <a:endParaRPr sz="1779"/>
          </a:p>
        </p:txBody>
      </p:sp>
      <p:pic>
        <p:nvPicPr>
          <p:cNvPr id="314" name="Google Shape;314;p40"/>
          <p:cNvPicPr preferRelativeResize="0"/>
          <p:nvPr/>
        </p:nvPicPr>
        <p:blipFill>
          <a:blip r:embed="rId3">
            <a:alphaModFix/>
          </a:blip>
          <a:stretch>
            <a:fillRect/>
          </a:stretch>
        </p:blipFill>
        <p:spPr>
          <a:xfrm>
            <a:off x="562475" y="2050450"/>
            <a:ext cx="3807425" cy="2466775"/>
          </a:xfrm>
          <a:prstGeom prst="rect">
            <a:avLst/>
          </a:prstGeom>
          <a:noFill/>
          <a:ln>
            <a:noFill/>
          </a:ln>
        </p:spPr>
      </p:pic>
      <p:pic>
        <p:nvPicPr>
          <p:cNvPr id="315" name="Google Shape;315;p40"/>
          <p:cNvPicPr preferRelativeResize="0"/>
          <p:nvPr/>
        </p:nvPicPr>
        <p:blipFill>
          <a:blip r:embed="rId4">
            <a:alphaModFix/>
          </a:blip>
          <a:stretch>
            <a:fillRect/>
          </a:stretch>
        </p:blipFill>
        <p:spPr>
          <a:xfrm>
            <a:off x="4687675" y="2191775"/>
            <a:ext cx="3937000" cy="2184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2133150" y="398500"/>
            <a:ext cx="4877700" cy="52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Gráfica</a:t>
            </a:r>
            <a:endParaRPr/>
          </a:p>
        </p:txBody>
      </p:sp>
      <p:pic>
        <p:nvPicPr>
          <p:cNvPr id="321" name="Google Shape;321;p41"/>
          <p:cNvPicPr preferRelativeResize="0"/>
          <p:nvPr/>
        </p:nvPicPr>
        <p:blipFill>
          <a:blip r:embed="rId3">
            <a:alphaModFix/>
          </a:blip>
          <a:stretch>
            <a:fillRect/>
          </a:stretch>
        </p:blipFill>
        <p:spPr>
          <a:xfrm>
            <a:off x="2133150" y="1053000"/>
            <a:ext cx="4877700" cy="36057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idx="1" type="body"/>
          </p:nvPr>
        </p:nvSpPr>
        <p:spPr>
          <a:xfrm>
            <a:off x="747375" y="566400"/>
            <a:ext cx="3753000" cy="4010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50">
                <a:solidFill>
                  <a:srgbClr val="444444"/>
                </a:solidFill>
                <a:highlight>
                  <a:srgbClr val="FFFFFF"/>
                </a:highlight>
                <a:latin typeface="Arial"/>
                <a:ea typeface="Arial"/>
                <a:cs typeface="Arial"/>
                <a:sym typeface="Arial"/>
              </a:rPr>
              <a:t>Con el tiempo, los síntomas del Alzheimer empeoran. Las personas pueden no reconocer a sus familiares. Pueden tener dificultades para hablar, leer o escribir. Pueden olvidar cómo cepillarse los dientes o peinarse el cabello. Más adelante, pueden volverse ansiosos o agresivos o deambular lejos de su casa. Finalmente, necesitan cuidados totales.</a:t>
            </a:r>
            <a:endParaRPr sz="1250">
              <a:solidFill>
                <a:srgbClr val="444444"/>
              </a:solidFill>
              <a:highlight>
                <a:srgbClr val="FFFFFF"/>
              </a:highlight>
              <a:latin typeface="Arial"/>
              <a:ea typeface="Arial"/>
              <a:cs typeface="Arial"/>
              <a:sym typeface="Arial"/>
            </a:endParaRPr>
          </a:p>
          <a:p>
            <a:pPr indent="0" lvl="0" marL="0" rtl="0" algn="just">
              <a:spcBef>
                <a:spcPts val="1200"/>
              </a:spcBef>
              <a:spcAft>
                <a:spcPts val="0"/>
              </a:spcAft>
              <a:buNone/>
            </a:pPr>
            <a:r>
              <a:rPr lang="es" sz="1250">
                <a:solidFill>
                  <a:srgbClr val="444444"/>
                </a:solidFill>
                <a:highlight>
                  <a:srgbClr val="FFFFFF"/>
                </a:highlight>
                <a:latin typeface="Arial"/>
                <a:ea typeface="Arial"/>
                <a:cs typeface="Arial"/>
                <a:sym typeface="Arial"/>
              </a:rPr>
              <a:t>El Alzheimer suele comenzar después de los 60 años. El riesgo aumenta a medida que la persona envejece. El riesgo es mayor si hay personas en la familia que tuvieron la enfermedad.</a:t>
            </a:r>
            <a:endParaRPr sz="1250">
              <a:solidFill>
                <a:srgbClr val="444444"/>
              </a:solidFill>
              <a:highlight>
                <a:srgbClr val="FFFFFF"/>
              </a:highlight>
              <a:latin typeface="Arial"/>
              <a:ea typeface="Arial"/>
              <a:cs typeface="Arial"/>
              <a:sym typeface="Arial"/>
            </a:endParaRPr>
          </a:p>
          <a:p>
            <a:pPr indent="0" lvl="0" marL="0" rtl="0" algn="just">
              <a:spcBef>
                <a:spcPts val="1500"/>
              </a:spcBef>
              <a:spcAft>
                <a:spcPts val="0"/>
              </a:spcAft>
              <a:buNone/>
            </a:pPr>
            <a:r>
              <a:rPr lang="es" sz="1250">
                <a:solidFill>
                  <a:srgbClr val="444444"/>
                </a:solidFill>
                <a:highlight>
                  <a:srgbClr val="FFFFFF"/>
                </a:highlight>
                <a:latin typeface="Arial"/>
                <a:ea typeface="Arial"/>
                <a:cs typeface="Arial"/>
                <a:sym typeface="Arial"/>
              </a:rPr>
              <a:t>Ningún tratamiento puede detener la enfermedad. Sin embargo, algunos fármacos pueden ayudar a impedir por un tiempo limitado que los síntomas empeoren.</a:t>
            </a:r>
            <a:endParaRPr sz="1250">
              <a:solidFill>
                <a:srgbClr val="444444"/>
              </a:solidFill>
              <a:highlight>
                <a:srgbClr val="FFFFFF"/>
              </a:highlight>
              <a:latin typeface="Arial"/>
              <a:ea typeface="Arial"/>
              <a:cs typeface="Arial"/>
              <a:sym typeface="Arial"/>
            </a:endParaRPr>
          </a:p>
          <a:p>
            <a:pPr indent="0" lvl="0" marL="0" rtl="0" algn="just">
              <a:spcBef>
                <a:spcPts val="1500"/>
              </a:spcBef>
              <a:spcAft>
                <a:spcPts val="1200"/>
              </a:spcAft>
              <a:buNone/>
            </a:pPr>
            <a:r>
              <a:t/>
            </a:r>
            <a:endParaRPr sz="1250">
              <a:solidFill>
                <a:srgbClr val="444444"/>
              </a:solidFill>
              <a:highlight>
                <a:srgbClr val="FFFFFF"/>
              </a:highlight>
              <a:latin typeface="Arial"/>
              <a:ea typeface="Arial"/>
              <a:cs typeface="Arial"/>
              <a:sym typeface="Arial"/>
            </a:endParaRPr>
          </a:p>
        </p:txBody>
      </p:sp>
      <p:pic>
        <p:nvPicPr>
          <p:cNvPr id="141" name="Google Shape;141;p15"/>
          <p:cNvPicPr preferRelativeResize="0"/>
          <p:nvPr/>
        </p:nvPicPr>
        <p:blipFill>
          <a:blip r:embed="rId3">
            <a:alphaModFix/>
          </a:blip>
          <a:stretch>
            <a:fillRect/>
          </a:stretch>
        </p:blipFill>
        <p:spPr>
          <a:xfrm>
            <a:off x="4572000" y="1435025"/>
            <a:ext cx="4169325" cy="2348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Redes Neuronales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2133150" y="369650"/>
            <a:ext cx="4877700" cy="52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Gráfica</a:t>
            </a:r>
            <a:endParaRPr/>
          </a:p>
        </p:txBody>
      </p:sp>
      <p:pic>
        <p:nvPicPr>
          <p:cNvPr id="332" name="Google Shape;332;p43"/>
          <p:cNvPicPr preferRelativeResize="0"/>
          <p:nvPr/>
        </p:nvPicPr>
        <p:blipFill>
          <a:blip r:embed="rId3">
            <a:alphaModFix/>
          </a:blip>
          <a:stretch>
            <a:fillRect/>
          </a:stretch>
        </p:blipFill>
        <p:spPr>
          <a:xfrm>
            <a:off x="1579500" y="1081850"/>
            <a:ext cx="5985012" cy="3785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2133150" y="369650"/>
            <a:ext cx="4877700" cy="52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Gráfica</a:t>
            </a:r>
            <a:endParaRPr/>
          </a:p>
        </p:txBody>
      </p:sp>
      <p:pic>
        <p:nvPicPr>
          <p:cNvPr id="338" name="Google Shape;338;p44"/>
          <p:cNvPicPr preferRelativeResize="0"/>
          <p:nvPr/>
        </p:nvPicPr>
        <p:blipFill>
          <a:blip r:embed="rId3">
            <a:alphaModFix/>
          </a:blip>
          <a:stretch>
            <a:fillRect/>
          </a:stretch>
        </p:blipFill>
        <p:spPr>
          <a:xfrm>
            <a:off x="1433513" y="894350"/>
            <a:ext cx="6276975" cy="3829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El modelo tuvo un bajón de precisión considerable y se mantuvo constante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2133150" y="369650"/>
            <a:ext cx="4877700" cy="52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Gráfica</a:t>
            </a:r>
            <a:endParaRPr/>
          </a:p>
        </p:txBody>
      </p:sp>
      <p:pic>
        <p:nvPicPr>
          <p:cNvPr id="349" name="Google Shape;349;p46"/>
          <p:cNvPicPr preferRelativeResize="0"/>
          <p:nvPr/>
        </p:nvPicPr>
        <p:blipFill>
          <a:blip r:embed="rId3">
            <a:alphaModFix/>
          </a:blip>
          <a:stretch>
            <a:fillRect/>
          </a:stretch>
        </p:blipFill>
        <p:spPr>
          <a:xfrm>
            <a:off x="1424000" y="894350"/>
            <a:ext cx="6407526" cy="3867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Comparación de todos los estimadores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8"/>
          <p:cNvPicPr preferRelativeResize="0"/>
          <p:nvPr/>
        </p:nvPicPr>
        <p:blipFill>
          <a:blip r:embed="rId3">
            <a:alphaModFix/>
          </a:blip>
          <a:stretch>
            <a:fillRect/>
          </a:stretch>
        </p:blipFill>
        <p:spPr>
          <a:xfrm>
            <a:off x="1563310" y="316762"/>
            <a:ext cx="6017374" cy="4509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9"/>
          <p:cNvPicPr preferRelativeResize="0"/>
          <p:nvPr/>
        </p:nvPicPr>
        <p:blipFill>
          <a:blip r:embed="rId3">
            <a:alphaModFix/>
          </a:blip>
          <a:stretch>
            <a:fillRect/>
          </a:stretch>
        </p:blipFill>
        <p:spPr>
          <a:xfrm>
            <a:off x="1504050" y="432538"/>
            <a:ext cx="6135900" cy="42784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2032050" y="384050"/>
            <a:ext cx="5079900" cy="72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Conclusiones</a:t>
            </a:r>
            <a:endParaRPr/>
          </a:p>
        </p:txBody>
      </p:sp>
      <p:sp>
        <p:nvSpPr>
          <p:cNvPr id="370" name="Google Shape;370;p50"/>
          <p:cNvSpPr txBox="1"/>
          <p:nvPr>
            <p:ph idx="2" type="body"/>
          </p:nvPr>
        </p:nvSpPr>
        <p:spPr>
          <a:xfrm>
            <a:off x="662250" y="1110650"/>
            <a:ext cx="7819500" cy="366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s" sz="1400"/>
              <a:t>Como </a:t>
            </a:r>
            <a:r>
              <a:rPr lang="es" sz="1400"/>
              <a:t>conclusión podemos decir que para este caso de estudio el método de clasificación que mejor resultados obtuvo fue el estimador de Random Forest, además pudimos observar como un método de aumento de datos tuvo un impacto significativo en la efectividad de la clasificación y por ende es una buena práctica en los casos como el nuestro cuando hay escasez de información en alguna clase.</a:t>
            </a:r>
            <a:endParaRPr sz="1400"/>
          </a:p>
          <a:p>
            <a:pPr indent="-317500" lvl="0" marL="457200" rtl="0" algn="just">
              <a:spcBef>
                <a:spcPts val="0"/>
              </a:spcBef>
              <a:spcAft>
                <a:spcPts val="0"/>
              </a:spcAft>
              <a:buSzPts val="1400"/>
              <a:buChar char="●"/>
            </a:pPr>
            <a:r>
              <a:rPr lang="es" sz="1400"/>
              <a:t>Aunque tuvo una mejora significativa en ciertos estimadores, en cuanto a la red neuronal observamos que sigue siendo mejor utilizando los datos originales y una hipótesis es que las imágenes que utilizamos son imágenes médicas y estas pasan por un cierto cambio que la red neuronal no lo detecta para mejoría sino que tendría la misma precisión o incluso menos de la que se tiene con los datos originales.</a:t>
            </a:r>
            <a:endParaRPr sz="1400"/>
          </a:p>
          <a:p>
            <a:pPr indent="-317500" lvl="0" marL="457200" rtl="0" algn="just">
              <a:spcBef>
                <a:spcPts val="0"/>
              </a:spcBef>
              <a:spcAft>
                <a:spcPts val="0"/>
              </a:spcAft>
              <a:buSzPts val="1400"/>
              <a:buChar char="●"/>
            </a:pPr>
            <a:r>
              <a:rPr lang="es" sz="1400"/>
              <a:t>Si se desea seguir trabajando con el proyecto una posibilidad que teorizamos más no exploramos, sería recibir las imágenes del dataset, dejar la misma forma(shape) con la que se recolectan y tratar de hacer una red neuronal con diferentes capas y de esta manera tal vez se pueda mejorar la precisión en la red neuronal.</a:t>
            </a:r>
            <a:endParaRPr sz="1400"/>
          </a:p>
          <a:p>
            <a:pPr indent="0" lvl="0" marL="0" rtl="0" algn="just">
              <a:spcBef>
                <a:spcPts val="1200"/>
              </a:spcBef>
              <a:spcAft>
                <a:spcPts val="1200"/>
              </a:spcAft>
              <a:buNone/>
            </a:pPr>
            <a:r>
              <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1"/>
          <p:cNvSpPr txBox="1"/>
          <p:nvPr>
            <p:ph type="ctrTitle"/>
          </p:nvPr>
        </p:nvSpPr>
        <p:spPr>
          <a:xfrm>
            <a:off x="1453199" y="1585347"/>
            <a:ext cx="6237600" cy="197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4200"/>
              <a:t>Gracias por su atención!</a:t>
            </a:r>
            <a:endParaRPr sz="4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POR QUÉ DECIDIMOS REALIZAR ESTE PROYECTO?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7"/>
          <p:cNvSpPr txBox="1"/>
          <p:nvPr>
            <p:ph idx="1" type="body"/>
          </p:nvPr>
        </p:nvSpPr>
        <p:spPr>
          <a:xfrm>
            <a:off x="553425" y="540400"/>
            <a:ext cx="2877900" cy="4160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latin typeface="Arial"/>
                <a:ea typeface="Arial"/>
                <a:cs typeface="Arial"/>
                <a:sym typeface="Arial"/>
              </a:rPr>
              <a:t>Se escogió este proyecto debido a la gran utilidad que puede tener en el campo especializado.</a:t>
            </a:r>
            <a:endParaRPr sz="1700">
              <a:latin typeface="Arial"/>
              <a:ea typeface="Arial"/>
              <a:cs typeface="Arial"/>
              <a:sym typeface="Arial"/>
            </a:endParaRPr>
          </a:p>
          <a:p>
            <a:pPr indent="0" lvl="0" marL="0" rtl="0" algn="just">
              <a:spcBef>
                <a:spcPts val="1200"/>
              </a:spcBef>
              <a:spcAft>
                <a:spcPts val="1200"/>
              </a:spcAft>
              <a:buNone/>
            </a:pPr>
            <a:r>
              <a:rPr lang="es" sz="1700">
                <a:latin typeface="Arial"/>
                <a:ea typeface="Arial"/>
                <a:cs typeface="Arial"/>
                <a:sym typeface="Arial"/>
              </a:rPr>
              <a:t>Al reconocer en qué etapa se encuentra la persona, se pueden recomendar cierto tipo de medicamentos, aunque es verdad que hasta el momento no tiene cura, sí existen fármacos que ayudan a retrasar los síntomas </a:t>
            </a:r>
            <a:endParaRPr sz="1700">
              <a:latin typeface="Arial"/>
              <a:ea typeface="Arial"/>
              <a:cs typeface="Arial"/>
              <a:sym typeface="Arial"/>
            </a:endParaRPr>
          </a:p>
        </p:txBody>
      </p:sp>
      <p:pic>
        <p:nvPicPr>
          <p:cNvPr id="152" name="Google Shape;152;p17"/>
          <p:cNvPicPr preferRelativeResize="0"/>
          <p:nvPr/>
        </p:nvPicPr>
        <p:blipFill>
          <a:blip r:embed="rId3">
            <a:alphaModFix/>
          </a:blip>
          <a:stretch>
            <a:fillRect/>
          </a:stretch>
        </p:blipFill>
        <p:spPr>
          <a:xfrm>
            <a:off x="3784200" y="972350"/>
            <a:ext cx="4933701" cy="306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847225" y="354400"/>
            <a:ext cx="7505700" cy="73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600"/>
              <a:t>Objetivos</a:t>
            </a:r>
            <a:endParaRPr sz="3600"/>
          </a:p>
        </p:txBody>
      </p:sp>
      <p:sp>
        <p:nvSpPr>
          <p:cNvPr id="158" name="Google Shape;158;p18"/>
          <p:cNvSpPr txBox="1"/>
          <p:nvPr>
            <p:ph idx="1" type="body"/>
          </p:nvPr>
        </p:nvSpPr>
        <p:spPr>
          <a:xfrm>
            <a:off x="629675" y="1284125"/>
            <a:ext cx="3791100" cy="28980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lang="es" sz="1500"/>
              <a:t>Realizar una clasificación de las imágenes recolectadas para identificar el estado actual de los pacientes verificando el nivel de demencia, en pocas palabras, el estado de la enfermedad</a:t>
            </a:r>
            <a:endParaRPr sz="1500"/>
          </a:p>
          <a:p>
            <a:pPr indent="-323850" lvl="0" marL="457200" rtl="0" algn="just">
              <a:spcBef>
                <a:spcPts val="0"/>
              </a:spcBef>
              <a:spcAft>
                <a:spcPts val="0"/>
              </a:spcAft>
              <a:buSzPts val="1500"/>
              <a:buChar char="●"/>
            </a:pPr>
            <a:r>
              <a:rPr lang="es" sz="1500"/>
              <a:t>Encontrar el mejor estimador para la clasificación</a:t>
            </a:r>
            <a:endParaRPr sz="1500"/>
          </a:p>
          <a:p>
            <a:pPr indent="-323850" lvl="0" marL="457200" rtl="0" algn="just">
              <a:spcBef>
                <a:spcPts val="0"/>
              </a:spcBef>
              <a:spcAft>
                <a:spcPts val="0"/>
              </a:spcAft>
              <a:buSzPts val="1500"/>
              <a:buChar char="●"/>
            </a:pPr>
            <a:r>
              <a:rPr lang="es" sz="1500"/>
              <a:t>Concluir acerca de la efectividad de los métodos empleados.</a:t>
            </a:r>
            <a:endParaRPr sz="1500"/>
          </a:p>
        </p:txBody>
      </p:sp>
      <p:pic>
        <p:nvPicPr>
          <p:cNvPr id="159" name="Google Shape;159;p18"/>
          <p:cNvPicPr preferRelativeResize="0"/>
          <p:nvPr/>
        </p:nvPicPr>
        <p:blipFill>
          <a:blip r:embed="rId3">
            <a:alphaModFix/>
          </a:blip>
          <a:stretch>
            <a:fillRect/>
          </a:stretch>
        </p:blipFill>
        <p:spPr>
          <a:xfrm>
            <a:off x="5189500" y="1284125"/>
            <a:ext cx="3335874" cy="289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900"/>
              <a:t>Qué</a:t>
            </a:r>
            <a:r>
              <a:rPr lang="es" sz="3900"/>
              <a:t> problemas u obstáculos hemos visto?</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idx="1" type="body"/>
          </p:nvPr>
        </p:nvSpPr>
        <p:spPr>
          <a:xfrm>
            <a:off x="629700" y="715750"/>
            <a:ext cx="7884600" cy="14244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None/>
            </a:pPr>
            <a:r>
              <a:rPr lang="es" sz="1400">
                <a:latin typeface="Arial"/>
                <a:ea typeface="Arial"/>
                <a:cs typeface="Arial"/>
                <a:sym typeface="Arial"/>
              </a:rPr>
              <a:t>En nuestro dataset la clase marcada en el código como 1, tiene solo 64 imágenes que </a:t>
            </a:r>
            <a:r>
              <a:rPr lang="es" sz="1400">
                <a:latin typeface="Arial"/>
                <a:ea typeface="Arial"/>
                <a:cs typeface="Arial"/>
                <a:sym typeface="Arial"/>
              </a:rPr>
              <a:t>pertenecen</a:t>
            </a:r>
            <a:r>
              <a:rPr lang="es" sz="1400">
                <a:latin typeface="Arial"/>
                <a:ea typeface="Arial"/>
                <a:cs typeface="Arial"/>
                <a:sym typeface="Arial"/>
              </a:rPr>
              <a:t> a la clase de Alzheimer moderado, por lo cual en la parte de train solo se le pasan 52 entonces el </a:t>
            </a:r>
            <a:r>
              <a:rPr lang="es" sz="1400">
                <a:latin typeface="Arial"/>
                <a:ea typeface="Arial"/>
                <a:cs typeface="Arial"/>
                <a:sym typeface="Arial"/>
              </a:rPr>
              <a:t>factor</a:t>
            </a:r>
            <a:r>
              <a:rPr lang="es" sz="1400">
                <a:latin typeface="Arial"/>
                <a:ea typeface="Arial"/>
                <a:cs typeface="Arial"/>
                <a:sym typeface="Arial"/>
              </a:rPr>
              <a:t> rondaría entre 80% para train y 20% para test.</a:t>
            </a:r>
            <a:endParaRPr sz="1400">
              <a:latin typeface="Arial"/>
              <a:ea typeface="Arial"/>
              <a:cs typeface="Arial"/>
              <a:sym typeface="Arial"/>
            </a:endParaRPr>
          </a:p>
          <a:p>
            <a:pPr indent="0" lvl="0" marL="0" rtl="0" algn="just">
              <a:lnSpc>
                <a:spcPct val="95000"/>
              </a:lnSpc>
              <a:spcBef>
                <a:spcPts val="1200"/>
              </a:spcBef>
              <a:spcAft>
                <a:spcPts val="1200"/>
              </a:spcAft>
              <a:buNone/>
            </a:pPr>
            <a:r>
              <a:rPr lang="es" sz="1400">
                <a:latin typeface="Arial"/>
                <a:ea typeface="Arial"/>
                <a:cs typeface="Arial"/>
                <a:sym typeface="Arial"/>
              </a:rPr>
              <a:t>Este es un problema ya que el programa, lo más probable es que tenga una efectividad menor para esta clase.</a:t>
            </a:r>
            <a:endParaRPr sz="1400">
              <a:latin typeface="Arial"/>
              <a:ea typeface="Arial"/>
              <a:cs typeface="Arial"/>
              <a:sym typeface="Arial"/>
            </a:endParaRPr>
          </a:p>
        </p:txBody>
      </p:sp>
      <p:pic>
        <p:nvPicPr>
          <p:cNvPr id="170" name="Google Shape;170;p20"/>
          <p:cNvPicPr preferRelativeResize="0"/>
          <p:nvPr/>
        </p:nvPicPr>
        <p:blipFill rotWithShape="1">
          <a:blip r:embed="rId3">
            <a:alphaModFix/>
          </a:blip>
          <a:srcRect b="0" l="35136" r="0" t="0"/>
          <a:stretch/>
        </p:blipFill>
        <p:spPr>
          <a:xfrm>
            <a:off x="4387325" y="2438075"/>
            <a:ext cx="2046294" cy="1424400"/>
          </a:xfrm>
          <a:prstGeom prst="rect">
            <a:avLst/>
          </a:prstGeom>
          <a:noFill/>
          <a:ln>
            <a:noFill/>
          </a:ln>
        </p:spPr>
      </p:pic>
      <p:pic>
        <p:nvPicPr>
          <p:cNvPr id="171" name="Google Shape;171;p20"/>
          <p:cNvPicPr preferRelativeResize="0"/>
          <p:nvPr/>
        </p:nvPicPr>
        <p:blipFill>
          <a:blip r:embed="rId4">
            <a:alphaModFix/>
          </a:blip>
          <a:stretch>
            <a:fillRect/>
          </a:stretch>
        </p:blipFill>
        <p:spPr>
          <a:xfrm>
            <a:off x="2710375" y="2730900"/>
            <a:ext cx="1780075" cy="121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7693" l="8094" r="8883" t="7105"/>
          <a:stretch/>
        </p:blipFill>
        <p:spPr>
          <a:xfrm>
            <a:off x="805075" y="2904363"/>
            <a:ext cx="1306275" cy="1340675"/>
          </a:xfrm>
          <a:prstGeom prst="rect">
            <a:avLst/>
          </a:prstGeom>
          <a:noFill/>
          <a:ln>
            <a:noFill/>
          </a:ln>
        </p:spPr>
      </p:pic>
      <p:pic>
        <p:nvPicPr>
          <p:cNvPr id="177" name="Google Shape;177;p21"/>
          <p:cNvPicPr preferRelativeResize="0"/>
          <p:nvPr/>
        </p:nvPicPr>
        <p:blipFill rotWithShape="1">
          <a:blip r:embed="rId3">
            <a:alphaModFix amt="80000"/>
          </a:blip>
          <a:srcRect b="7693" l="8094" r="8883" t="7105"/>
          <a:stretch/>
        </p:blipFill>
        <p:spPr>
          <a:xfrm flipH="1">
            <a:off x="2232800" y="2904375"/>
            <a:ext cx="1306275" cy="1340650"/>
          </a:xfrm>
          <a:prstGeom prst="rect">
            <a:avLst/>
          </a:prstGeom>
          <a:noFill/>
          <a:ln>
            <a:noFill/>
          </a:ln>
          <a:effectLst>
            <a:outerShdw blurRad="57150" rotWithShape="0" algn="bl" dir="5400000" dist="19050">
              <a:srgbClr val="000000">
                <a:alpha val="50000"/>
              </a:srgbClr>
            </a:outerShdw>
          </a:effectLst>
        </p:spPr>
      </p:pic>
      <p:pic>
        <p:nvPicPr>
          <p:cNvPr id="178" name="Google Shape;178;p21"/>
          <p:cNvPicPr preferRelativeResize="0"/>
          <p:nvPr/>
        </p:nvPicPr>
        <p:blipFill rotWithShape="1">
          <a:blip r:embed="rId3">
            <a:alphaModFix/>
          </a:blip>
          <a:srcRect b="7693" l="8094" r="8883" t="7105"/>
          <a:stretch/>
        </p:blipFill>
        <p:spPr>
          <a:xfrm>
            <a:off x="5774375" y="2378713"/>
            <a:ext cx="1306275" cy="1340675"/>
          </a:xfrm>
          <a:prstGeom prst="rect">
            <a:avLst/>
          </a:prstGeom>
          <a:noFill/>
          <a:ln>
            <a:noFill/>
          </a:ln>
        </p:spPr>
      </p:pic>
      <p:pic>
        <p:nvPicPr>
          <p:cNvPr id="179" name="Google Shape;179;p21"/>
          <p:cNvPicPr preferRelativeResize="0"/>
          <p:nvPr/>
        </p:nvPicPr>
        <p:blipFill rotWithShape="1">
          <a:blip r:embed="rId3">
            <a:alphaModFix amt="80000"/>
          </a:blip>
          <a:srcRect b="7693" l="8094" r="8883" t="7105"/>
          <a:stretch/>
        </p:blipFill>
        <p:spPr>
          <a:xfrm rot="-599999">
            <a:off x="4569075" y="3006638"/>
            <a:ext cx="1306275" cy="1340675"/>
          </a:xfrm>
          <a:prstGeom prst="rect">
            <a:avLst/>
          </a:prstGeom>
          <a:noFill/>
          <a:ln>
            <a:noFill/>
          </a:ln>
        </p:spPr>
      </p:pic>
      <p:pic>
        <p:nvPicPr>
          <p:cNvPr id="180" name="Google Shape;180;p21"/>
          <p:cNvPicPr preferRelativeResize="0"/>
          <p:nvPr/>
        </p:nvPicPr>
        <p:blipFill rotWithShape="1">
          <a:blip r:embed="rId3">
            <a:alphaModFix amt="80000"/>
          </a:blip>
          <a:srcRect b="7693" l="8094" r="8883" t="7105"/>
          <a:stretch/>
        </p:blipFill>
        <p:spPr>
          <a:xfrm rot="600001">
            <a:off x="6980200" y="3006638"/>
            <a:ext cx="1306275" cy="1340675"/>
          </a:xfrm>
          <a:prstGeom prst="rect">
            <a:avLst/>
          </a:prstGeom>
          <a:noFill/>
          <a:ln>
            <a:noFill/>
          </a:ln>
        </p:spPr>
      </p:pic>
      <p:sp>
        <p:nvSpPr>
          <p:cNvPr id="181" name="Google Shape;181;p21"/>
          <p:cNvSpPr txBox="1"/>
          <p:nvPr>
            <p:ph type="title"/>
          </p:nvPr>
        </p:nvSpPr>
        <p:spPr>
          <a:xfrm>
            <a:off x="1671900" y="432975"/>
            <a:ext cx="5800200" cy="564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Data </a:t>
            </a:r>
            <a:r>
              <a:rPr lang="es"/>
              <a:t>augmentation</a:t>
            </a:r>
            <a:endParaRPr/>
          </a:p>
        </p:txBody>
      </p:sp>
      <p:sp>
        <p:nvSpPr>
          <p:cNvPr id="182" name="Google Shape;182;p21"/>
          <p:cNvSpPr txBox="1"/>
          <p:nvPr>
            <p:ph type="title"/>
          </p:nvPr>
        </p:nvSpPr>
        <p:spPr>
          <a:xfrm>
            <a:off x="529450" y="1766450"/>
            <a:ext cx="3298800" cy="56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000"/>
              <a:t>Efecto espejo</a:t>
            </a:r>
            <a:endParaRPr b="1" sz="2000"/>
          </a:p>
        </p:txBody>
      </p:sp>
      <p:sp>
        <p:nvSpPr>
          <p:cNvPr id="183" name="Google Shape;183;p21"/>
          <p:cNvSpPr txBox="1"/>
          <p:nvPr>
            <p:ph type="title"/>
          </p:nvPr>
        </p:nvSpPr>
        <p:spPr>
          <a:xfrm>
            <a:off x="4258363" y="1766450"/>
            <a:ext cx="4338300" cy="56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000"/>
              <a:t>Rotación diferentes </a:t>
            </a:r>
            <a:r>
              <a:rPr b="1" lang="es" sz="2000"/>
              <a:t>ángulos</a:t>
            </a:r>
            <a:endParaRPr b="1" sz="2000"/>
          </a:p>
        </p:txBody>
      </p:sp>
      <p:sp>
        <p:nvSpPr>
          <p:cNvPr id="184" name="Google Shape;184;p21"/>
          <p:cNvSpPr/>
          <p:nvPr/>
        </p:nvSpPr>
        <p:spPr>
          <a:xfrm flipH="1" rot="-3186570">
            <a:off x="5038479" y="2456409"/>
            <a:ext cx="667680" cy="431580"/>
          </a:xfrm>
          <a:prstGeom prst="bentArrow">
            <a:avLst>
              <a:gd fmla="val 19124" name="adj1"/>
              <a:gd fmla="val 31201" name="adj2"/>
              <a:gd fmla="val 47746" name="adj3"/>
              <a:gd fmla="val 8018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rot="3186570">
            <a:off x="7148854" y="2456409"/>
            <a:ext cx="667680" cy="431580"/>
          </a:xfrm>
          <a:prstGeom prst="bentArrow">
            <a:avLst>
              <a:gd fmla="val 19124" name="adj1"/>
              <a:gd fmla="val 31201" name="adj2"/>
              <a:gd fmla="val 47746" name="adj3"/>
              <a:gd fmla="val 8018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21"/>
          <p:cNvCxnSpPr/>
          <p:nvPr/>
        </p:nvCxnSpPr>
        <p:spPr>
          <a:xfrm flipH="1">
            <a:off x="2171950" y="2532350"/>
            <a:ext cx="13800" cy="2131200"/>
          </a:xfrm>
          <a:prstGeom prst="straightConnector1">
            <a:avLst/>
          </a:prstGeom>
          <a:noFill/>
          <a:ln cap="flat" cmpd="sng" w="19050">
            <a:solidFill>
              <a:schemeClr val="dk2"/>
            </a:solidFill>
            <a:prstDash val="dash"/>
            <a:round/>
            <a:headEnd len="med" w="med" type="none"/>
            <a:tailEnd len="med" w="med" type="none"/>
          </a:ln>
        </p:spPr>
      </p:cxnSp>
      <p:sp>
        <p:nvSpPr>
          <p:cNvPr id="187" name="Google Shape;187;p21"/>
          <p:cNvSpPr txBox="1"/>
          <p:nvPr/>
        </p:nvSpPr>
        <p:spPr>
          <a:xfrm>
            <a:off x="1252950" y="928225"/>
            <a:ext cx="6638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900">
                <a:latin typeface="Calibri"/>
                <a:ea typeface="Calibri"/>
                <a:cs typeface="Calibri"/>
                <a:sym typeface="Calibri"/>
              </a:rPr>
              <a:t>Para solucionar el problema de desbalanceo de clases usamos los siguientes métodos para </a:t>
            </a:r>
            <a:r>
              <a:rPr lang="es" sz="1900">
                <a:latin typeface="Calibri"/>
                <a:ea typeface="Calibri"/>
                <a:cs typeface="Calibri"/>
                <a:sym typeface="Calibri"/>
              </a:rPr>
              <a:t>aumentar</a:t>
            </a:r>
            <a:r>
              <a:rPr lang="es" sz="1900">
                <a:latin typeface="Calibri"/>
                <a:ea typeface="Calibri"/>
                <a:cs typeface="Calibri"/>
                <a:sym typeface="Calibri"/>
              </a:rPr>
              <a:t> la cantidad de </a:t>
            </a:r>
            <a:r>
              <a:rPr lang="es" sz="1900">
                <a:latin typeface="Calibri"/>
                <a:ea typeface="Calibri"/>
                <a:cs typeface="Calibri"/>
                <a:sym typeface="Calibri"/>
              </a:rPr>
              <a:t>imágenes</a:t>
            </a:r>
            <a:r>
              <a:rPr lang="es" sz="1900">
                <a:latin typeface="Calibri"/>
                <a:ea typeface="Calibri"/>
                <a:cs typeface="Calibri"/>
                <a:sym typeface="Calibri"/>
              </a:rPr>
              <a:t>:</a:t>
            </a:r>
            <a:endParaRPr sz="19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